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3"/>
  </p:notesMasterIdLst>
  <p:handoutMasterIdLst>
    <p:handoutMasterId r:id="rId34"/>
  </p:handoutMasterIdLst>
  <p:sldIdLst>
    <p:sldId id="442" r:id="rId5"/>
    <p:sldId id="428" r:id="rId6"/>
    <p:sldId id="443" r:id="rId7"/>
    <p:sldId id="444" r:id="rId8"/>
    <p:sldId id="445" r:id="rId9"/>
    <p:sldId id="465" r:id="rId10"/>
    <p:sldId id="449" r:id="rId11"/>
    <p:sldId id="463" r:id="rId12"/>
    <p:sldId id="450" r:id="rId13"/>
    <p:sldId id="447" r:id="rId14"/>
    <p:sldId id="461" r:id="rId15"/>
    <p:sldId id="448" r:id="rId16"/>
    <p:sldId id="439" r:id="rId17"/>
    <p:sldId id="462" r:id="rId18"/>
    <p:sldId id="451" r:id="rId19"/>
    <p:sldId id="453" r:id="rId20"/>
    <p:sldId id="452" r:id="rId21"/>
    <p:sldId id="454" r:id="rId22"/>
    <p:sldId id="466" r:id="rId23"/>
    <p:sldId id="457" r:id="rId24"/>
    <p:sldId id="467" r:id="rId25"/>
    <p:sldId id="464" r:id="rId26"/>
    <p:sldId id="455" r:id="rId27"/>
    <p:sldId id="456" r:id="rId28"/>
    <p:sldId id="460" r:id="rId29"/>
    <p:sldId id="458" r:id="rId30"/>
    <p:sldId id="459" r:id="rId31"/>
    <p:sldId id="446" r:id="rId3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60">
          <p15:clr>
            <a:srgbClr val="A4A3A4"/>
          </p15:clr>
        </p15:guide>
        <p15:guide id="2" orient="horz" pos="1618">
          <p15:clr>
            <a:srgbClr val="A4A3A4"/>
          </p15:clr>
        </p15:guide>
        <p15:guide id="3" orient="horz" pos="3177">
          <p15:clr>
            <a:srgbClr val="A4A3A4"/>
          </p15:clr>
        </p15:guide>
        <p15:guide id="4" orient="horz" pos="323">
          <p15:clr>
            <a:srgbClr val="A4A3A4"/>
          </p15:clr>
        </p15:guide>
        <p15:guide id="5" orient="horz" pos="3037">
          <p15:clr>
            <a:srgbClr val="A4A3A4"/>
          </p15:clr>
        </p15:guide>
        <p15:guide id="6" pos="5498">
          <p15:clr>
            <a:srgbClr val="A4A3A4"/>
          </p15:clr>
        </p15:guide>
        <p15:guide id="7" pos="2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1C24"/>
    <a:srgbClr val="0071C5"/>
    <a:srgbClr val="0033CC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6736" autoAdjust="0"/>
    <p:restoredTop sz="94087" autoAdjust="0"/>
  </p:normalViewPr>
  <p:slideViewPr>
    <p:cSldViewPr snapToGrid="0">
      <p:cViewPr varScale="1">
        <p:scale>
          <a:sx n="118" d="100"/>
          <a:sy n="118" d="100"/>
        </p:scale>
        <p:origin x="1176" y="91"/>
      </p:cViewPr>
      <p:guideLst>
        <p:guide orient="horz" pos="760"/>
        <p:guide orient="horz" pos="1618"/>
        <p:guide orient="horz" pos="3177"/>
        <p:guide orient="horz" pos="323"/>
        <p:guide orient="horz" pos="3037"/>
        <p:guide pos="5498"/>
        <p:guide pos="28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44" d="100"/>
          <a:sy n="44" d="100"/>
        </p:scale>
        <p:origin x="-1680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de-DE" smtClean="0"/>
              <a:t>July 30, 2013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/>
              <a:t>Copyright © 2013 Intel.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8" name="Kopfzeilenplatzhalt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de-DE" smtClean="0"/>
              <a:t>Presentation Title</a:t>
            </a:r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none" lIns="91440" tIns="45720" rIns="91440" bIns="45720" rtlCol="0" anchor="b"/>
          <a:lstStyle>
            <a:lvl1pPr algn="l">
              <a:defRPr sz="1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Copyright © 2013 Intel. All rights reserved.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de-DE" smtClean="0"/>
              <a:t>July 30, 2013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fld id="{4B2733B8-6D99-44C0-9DE1-FD1060550980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2" name="Notizenplatzhalt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 smtClean="0"/>
              <a:t>Text durch Klicken hinzufügen</a:t>
            </a:r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457200" rtl="0" eaLnBrk="1" latinLnBrk="0" hangingPunct="1">
      <a:defRPr sz="1000" kern="1200">
        <a:solidFill>
          <a:schemeClr val="tx2"/>
        </a:solidFill>
        <a:latin typeface="Verdana" pitchFamily="34" charset="0"/>
        <a:ea typeface="Verdana" pitchFamily="34" charset="0"/>
        <a:cs typeface="Verdana" pitchFamily="34" charset="0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5613" y="2243191"/>
            <a:ext cx="7686686" cy="1102519"/>
          </a:xfrm>
        </p:spPr>
        <p:txBody>
          <a:bodyPr lIns="0" rIns="0" anchor="b" anchorCtr="0">
            <a:normAutofit/>
          </a:bodyPr>
          <a:lstStyle>
            <a:lvl1pPr>
              <a:defRPr sz="2800" baseline="0">
                <a:solidFill>
                  <a:schemeClr val="bg1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28pt Title of Presentation</a:t>
            </a:r>
            <a:br>
              <a:rPr lang="en-US" dirty="0" smtClean="0"/>
            </a:br>
            <a:r>
              <a:rPr lang="en-US" dirty="0" smtClean="0"/>
              <a:t>Title of Presentation Line Two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88724"/>
            <a:ext cx="6330212" cy="925360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>
              <a:buNone/>
              <a:defRPr sz="1200" baseline="0">
                <a:solidFill>
                  <a:schemeClr val="bg1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12pt Subhead, Date, Etc.</a:t>
            </a:r>
            <a:endParaRPr lang="en-US" dirty="0"/>
          </a:p>
        </p:txBody>
      </p:sp>
      <p:pic>
        <p:nvPicPr>
          <p:cNvPr id="8" name="Picture 7" descr="int_lookins_hrz_rgb_wht_24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72" y="1447525"/>
            <a:ext cx="1969926" cy="579489"/>
          </a:xfrm>
          <a:prstGeom prst="rect">
            <a:avLst/>
          </a:prstGeom>
        </p:spPr>
      </p:pic>
      <p:pic>
        <p:nvPicPr>
          <p:cNvPr id="10" name="Picture 3" descr="W:\Clients\Intel\PRODUCTION\2012_13_Production\ASSETS_LOGOS_2012-13\Assets_Complete_2012-13\ PEEL AWAY\Intel_Peels\Intel_Peels_RGB\Peel_rgb_png\peel_rt_btm_drkBlue_rgb_216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7535" y="4035643"/>
            <a:ext cx="1426464" cy="110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971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57200" y="157222"/>
            <a:ext cx="8229600" cy="864000"/>
          </a:xfrm>
        </p:spPr>
        <p:txBody>
          <a:bodyPr>
            <a:normAutofit/>
          </a:bodyPr>
          <a:lstStyle>
            <a:lvl1pPr>
              <a:defRPr sz="2400">
                <a:latin typeface="Intel Clear" panose="020B0604020203020204" pitchFamily="34" charset="0"/>
              </a:defRPr>
            </a:lvl1pPr>
          </a:lstStyle>
          <a:p>
            <a:r>
              <a:rPr lang="de-DE" dirty="0" smtClean="0"/>
              <a:t>24pt Headline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latin typeface="Intel Clear" panose="020B0604020203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3"/>
          </p:nvPr>
        </p:nvSpPr>
        <p:spPr>
          <a:xfrm>
            <a:off x="455613" y="1198800"/>
            <a:ext cx="8229600" cy="3394800"/>
          </a:xfrm>
        </p:spPr>
        <p:txBody>
          <a:bodyPr/>
          <a:lstStyle>
            <a:lvl1pPr>
              <a:spcBef>
                <a:spcPts val="600"/>
              </a:spcBef>
              <a:defRPr>
                <a:latin typeface="Intel Clear" panose="020B0604020203020204" pitchFamily="34" charset="0"/>
              </a:defRPr>
            </a:lvl1pPr>
            <a:lvl2pPr marL="360000" indent="-180000">
              <a:spcBef>
                <a:spcPts val="300"/>
              </a:spcBef>
              <a:buFont typeface="Verdana" panose="020B0604030504040204" pitchFamily="34" charset="0"/>
              <a:buChar char="−"/>
              <a:defRPr>
                <a:latin typeface="Intel Clear" panose="020B0604020203020204" pitchFamily="34" charset="0"/>
              </a:defRPr>
            </a:lvl2pPr>
            <a:lvl3pPr marL="541338" indent="-180000">
              <a:spcBef>
                <a:spcPts val="300"/>
              </a:spcBef>
              <a:buFont typeface="Arial" panose="020B0604020202020204" pitchFamily="34" charset="0"/>
              <a:buChar char="»"/>
              <a:defRPr>
                <a:latin typeface="Intel Clear" panose="020B0604020203020204" pitchFamily="34" charset="0"/>
              </a:defRPr>
            </a:lvl3pPr>
            <a:lvl4pPr>
              <a:defRPr>
                <a:latin typeface="Intel Clear" panose="020B0604020203020204" pitchFamily="34" charset="0"/>
              </a:defRPr>
            </a:lvl4pPr>
            <a:lvl5pPr marL="900000" indent="-180000">
              <a:spcBef>
                <a:spcPts val="300"/>
              </a:spcBef>
              <a:defRPr sz="1200">
                <a:latin typeface="Intel Clear" panose="020B0604020203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99422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 descr="Intel_LookInside_white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77432" y="1875130"/>
            <a:ext cx="2256638" cy="138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636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Arial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6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35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 sz="1050">
                <a:solidFill>
                  <a:schemeClr val="tx2"/>
                </a:solidFill>
              </a:defRPr>
            </a:lvl4pPr>
            <a:lvl5pPr>
              <a:defRPr sz="9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Arial body text</a:t>
            </a:r>
          </a:p>
          <a:p>
            <a:pPr lvl="1"/>
            <a:r>
              <a:rPr lang="en-US" dirty="0" smtClean="0"/>
              <a:t>18pt Arial bullet one</a:t>
            </a:r>
          </a:p>
          <a:p>
            <a:pPr lvl="2"/>
            <a:r>
              <a:rPr lang="en-US" dirty="0" smtClean="0"/>
              <a:t>16pt Arial sub-bullet</a:t>
            </a:r>
          </a:p>
          <a:p>
            <a:pPr lvl="3"/>
            <a:r>
              <a:rPr lang="en-US" dirty="0" smtClean="0"/>
              <a:t>14pt Arial fourth level</a:t>
            </a:r>
          </a:p>
          <a:p>
            <a:pPr lvl="4"/>
            <a:r>
              <a:rPr lang="en-US" dirty="0" smtClean="0"/>
              <a:t>12pt Arial 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5202" y="4969684"/>
            <a:ext cx="2133600" cy="595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6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1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7222"/>
            <a:ext cx="8229600" cy="864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de-DE" dirty="0" smtClean="0"/>
              <a:t>Title</a:t>
            </a:r>
            <a:endParaRPr lang="en-US" dirty="0"/>
          </a:p>
        </p:txBody>
      </p:sp>
      <p:sp>
        <p:nvSpPr>
          <p:cNvPr id="7" name="Textplatzhalter 6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First Level</a:t>
            </a:r>
          </a:p>
          <a:p>
            <a:pPr lvl="1"/>
            <a:r>
              <a:rPr lang="de-DE" dirty="0" smtClean="0"/>
              <a:t>2nd Level</a:t>
            </a:r>
          </a:p>
          <a:p>
            <a:pPr lvl="2"/>
            <a:r>
              <a:rPr lang="de-DE" dirty="0" smtClean="0"/>
              <a:t>3rd Level</a:t>
            </a:r>
          </a:p>
          <a:p>
            <a:pPr lvl="3"/>
            <a:r>
              <a:rPr lang="de-DE" dirty="0" smtClean="0"/>
              <a:t>4th Level</a:t>
            </a:r>
            <a:endParaRPr lang="de-DE" dirty="0"/>
          </a:p>
        </p:txBody>
      </p:sp>
      <p:pic>
        <p:nvPicPr>
          <p:cNvPr id="17" name="Picture 9" descr="int_lookins_hrz_rgb_wht_24.png"/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42"/>
          <a:stretch/>
        </p:blipFill>
        <p:spPr>
          <a:xfrm>
            <a:off x="8262870" y="4870585"/>
            <a:ext cx="355612" cy="224686"/>
          </a:xfrm>
          <a:prstGeom prst="rect">
            <a:avLst/>
          </a:prstGeom>
        </p:spPr>
      </p:pic>
      <p:cxnSp>
        <p:nvCxnSpPr>
          <p:cNvPr id="21" name="Straight Connector 10"/>
          <p:cNvCxnSpPr/>
          <p:nvPr userDrawn="1"/>
        </p:nvCxnSpPr>
        <p:spPr>
          <a:xfrm>
            <a:off x="8725284" y="4890254"/>
            <a:ext cx="0" cy="178594"/>
          </a:xfrm>
          <a:prstGeom prst="line">
            <a:avLst/>
          </a:prstGeom>
          <a:ln w="317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8894701" y="4932830"/>
            <a:ext cx="160300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fld id="{65EB30B0-69BD-4D92-9D9A-F41BE21D436C}" type="slidenum">
              <a:rPr lang="en-US" sz="1000" smtClean="0">
                <a:solidFill>
                  <a:schemeClr val="bg1"/>
                </a:solidFill>
                <a:latin typeface="Intel Clear" panose="020B0604020203020204" pitchFamily="34" charset="0"/>
                <a:cs typeface="Neo Sans Intel"/>
              </a:rPr>
              <a:t>‹#›</a:t>
            </a:fld>
            <a:endParaRPr lang="en-US" sz="1000" dirty="0" smtClean="0">
              <a:solidFill>
                <a:schemeClr val="bg1"/>
              </a:solidFill>
              <a:latin typeface="Intel Clear" panose="020B0604020203020204" pitchFamily="34" charset="0"/>
              <a:cs typeface="Neo Sans Intel"/>
            </a:endParaRPr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9" r:id="rId2"/>
    <p:sldLayoutId id="2147483654" r:id="rId3"/>
    <p:sldLayoutId id="2147483666" r:id="rId4"/>
    <p:sldLayoutId id="2147483671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Intel Clear" panose="020B0604020203020204" pitchFamily="34" charset="0"/>
          <a:ea typeface="Verdana" pitchFamily="34" charset="0"/>
          <a:cs typeface="Verdana" pitchFamily="34" charset="0"/>
        </a:defRPr>
      </a:lvl1pPr>
    </p:titleStyle>
    <p:bodyStyle>
      <a:lvl1pPr marL="180000" indent="-180000" algn="l" defTabSz="457200" rtl="0" eaLnBrk="1" latinLnBrk="0" hangingPunct="1">
        <a:spcBef>
          <a:spcPts val="1200"/>
        </a:spcBef>
        <a:spcAft>
          <a:spcPts val="0"/>
        </a:spcAft>
        <a:buFont typeface="Wingdings" pitchFamily="2" charset="2"/>
        <a:buChar char="§"/>
        <a:defRPr sz="1800" b="0" kern="1200">
          <a:solidFill>
            <a:schemeClr val="tx2"/>
          </a:solidFill>
          <a:latin typeface="Intel Clear" panose="020B0604020203020204" pitchFamily="34" charset="0"/>
          <a:ea typeface="Verdana" pitchFamily="34" charset="0"/>
          <a:cs typeface="Verdana" pitchFamily="34" charset="0"/>
        </a:defRPr>
      </a:lvl1pPr>
      <a:lvl2pPr marL="360000" indent="-180000" algn="l" defTabSz="457200" rtl="0" eaLnBrk="1" latinLnBrk="0" hangingPunct="1">
        <a:spcBef>
          <a:spcPts val="900"/>
        </a:spcBef>
        <a:buFont typeface="Wingdings" charset="2"/>
        <a:buChar char="§"/>
        <a:tabLst/>
        <a:defRPr sz="1600" kern="1200" baseline="0">
          <a:solidFill>
            <a:schemeClr val="tx2"/>
          </a:solidFill>
          <a:latin typeface="Intel Clear" panose="020B0604020203020204" pitchFamily="34" charset="0"/>
          <a:ea typeface="Verdana" pitchFamily="34" charset="0"/>
          <a:cs typeface="Verdana" pitchFamily="34" charset="0"/>
        </a:defRPr>
      </a:lvl2pPr>
      <a:lvl3pPr marL="541338" indent="-180000" algn="l" defTabSz="457200" rtl="0" eaLnBrk="1" latinLnBrk="0" hangingPunct="1">
        <a:spcBef>
          <a:spcPts val="600"/>
        </a:spcBef>
        <a:buFont typeface="Symbol" pitchFamily="18" charset="2"/>
        <a:buChar char="-"/>
        <a:defRPr sz="1400" kern="1200" baseline="0">
          <a:solidFill>
            <a:schemeClr val="tx2"/>
          </a:solidFill>
          <a:latin typeface="Intel Clear" panose="020B0604020203020204" pitchFamily="34" charset="0"/>
          <a:ea typeface="Verdana" pitchFamily="34" charset="0"/>
          <a:cs typeface="Verdana" pitchFamily="34" charset="0"/>
        </a:defRPr>
      </a:lvl3pPr>
      <a:lvl4pPr marL="720725" indent="-180000" algn="l" defTabSz="4572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»"/>
        <a:defRPr sz="1200" kern="1200" baseline="0">
          <a:solidFill>
            <a:schemeClr val="tx2"/>
          </a:solidFill>
          <a:latin typeface="Intel Clear" panose="020B0604020203020204" pitchFamily="34" charset="0"/>
          <a:ea typeface="Verdana" pitchFamily="34" charset="0"/>
          <a:cs typeface="Verdana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chemeClr val="tx2"/>
          </a:solidFill>
          <a:latin typeface="Verdana" pitchFamily="34" charset="0"/>
          <a:ea typeface="Verdana" pitchFamily="34" charset="0"/>
          <a:cs typeface="Verdana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24205" y="1574419"/>
            <a:ext cx="7443518" cy="16589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i="0" kern="1200" baseline="0">
                <a:solidFill>
                  <a:schemeClr val="tx2"/>
                </a:solidFill>
                <a:latin typeface="+mj-lt"/>
                <a:ea typeface="Verdana" pitchFamily="34" charset="0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3200" dirty="0" smtClean="0">
                <a:solidFill>
                  <a:srgbClr val="002060"/>
                </a:solidFill>
                <a:latin typeface="Book Antiqua" panose="02040602050305030304" pitchFamily="18" charset="0"/>
              </a:rPr>
              <a:t>The Ultimate Anthology of Rel-17 Haiku by SA2 delegates</a:t>
            </a:r>
            <a:endParaRPr lang="en-US" i="1" dirty="0">
              <a:solidFill>
                <a:srgbClr val="002060"/>
              </a:solidFill>
              <a:latin typeface="Book Antiqua" panose="02040602050305030304" pitchFamily="18" charset="0"/>
            </a:endParaRP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590479" y="3481848"/>
            <a:ext cx="6061620" cy="925360"/>
          </a:xfrm>
          <a:prstGeom prst="rect">
            <a:avLst/>
          </a:prstGeom>
        </p:spPr>
        <p:txBody>
          <a:bodyPr>
            <a:normAutofit/>
          </a:bodyPr>
          <a:lstStyle>
            <a:lvl1pPr marL="180000" indent="-18000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§"/>
              <a:defRPr sz="1800" b="0" kern="1200">
                <a:solidFill>
                  <a:schemeClr val="tx2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1pPr>
            <a:lvl2pPr marL="360000" indent="-180000" algn="l" defTabSz="457200" rtl="0" eaLnBrk="1" latinLnBrk="0" hangingPunct="1">
              <a:spcBef>
                <a:spcPts val="900"/>
              </a:spcBef>
              <a:buFont typeface="Wingdings" charset="2"/>
              <a:buChar char="§"/>
              <a:tabLst/>
              <a:defRPr sz="1600" kern="1200" baseline="0">
                <a:solidFill>
                  <a:schemeClr val="tx2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2pPr>
            <a:lvl3pPr marL="541338" indent="-180000" algn="l" defTabSz="457200" rtl="0" eaLnBrk="1" latinLnBrk="0" hangingPunct="1">
              <a:spcBef>
                <a:spcPts val="600"/>
              </a:spcBef>
              <a:buFont typeface="Symbol" pitchFamily="18" charset="2"/>
              <a:buChar char="-"/>
              <a:defRPr sz="1400" kern="1200" baseline="0">
                <a:solidFill>
                  <a:schemeClr val="tx2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3pPr>
            <a:lvl4pPr marL="720725" indent="-180000" algn="l" defTabSz="457200" rtl="0" eaLnBrk="1" latinLnBrk="0" hangingPunct="1">
              <a:spcBef>
                <a:spcPts val="300"/>
              </a:spcBef>
              <a:buClr>
                <a:schemeClr val="tx2"/>
              </a:buClr>
              <a:buFont typeface="Arial" pitchFamily="34" charset="0"/>
              <a:buChar char="»"/>
              <a:defRPr sz="1200" kern="1200" baseline="0">
                <a:solidFill>
                  <a:schemeClr val="tx2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rgbClr val="002060"/>
                </a:solidFill>
              </a:rPr>
              <a:t>SA2</a:t>
            </a: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5692656" y="196655"/>
            <a:ext cx="3170622" cy="274993"/>
          </a:xfrm>
          <a:prstGeom prst="rect">
            <a:avLst/>
          </a:prstGeom>
        </p:spPr>
        <p:txBody>
          <a:bodyPr>
            <a:normAutofit/>
          </a:bodyPr>
          <a:lstStyle>
            <a:lvl1pPr marL="180000" indent="-180000" algn="l" defTabSz="457200" rtl="0" eaLnBrk="1" latinLnBrk="0" hangingPunct="1">
              <a:spcBef>
                <a:spcPts val="1200"/>
              </a:spcBef>
              <a:spcAft>
                <a:spcPts val="0"/>
              </a:spcAft>
              <a:buFont typeface="Wingdings" pitchFamily="2" charset="2"/>
              <a:buChar char="§"/>
              <a:defRPr sz="1800" b="0" kern="1200">
                <a:solidFill>
                  <a:schemeClr val="tx2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1pPr>
            <a:lvl2pPr marL="360000" indent="-180000" algn="l" defTabSz="457200" rtl="0" eaLnBrk="1" latinLnBrk="0" hangingPunct="1">
              <a:spcBef>
                <a:spcPts val="900"/>
              </a:spcBef>
              <a:buFont typeface="Wingdings" charset="2"/>
              <a:buChar char="§"/>
              <a:tabLst/>
              <a:defRPr sz="1600" kern="1200" baseline="0">
                <a:solidFill>
                  <a:schemeClr val="tx2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2pPr>
            <a:lvl3pPr marL="541338" indent="-180000" algn="l" defTabSz="457200" rtl="0" eaLnBrk="1" latinLnBrk="0" hangingPunct="1">
              <a:spcBef>
                <a:spcPts val="600"/>
              </a:spcBef>
              <a:buFont typeface="Symbol" pitchFamily="18" charset="2"/>
              <a:buChar char="-"/>
              <a:defRPr sz="1400" kern="1200" baseline="0">
                <a:solidFill>
                  <a:schemeClr val="tx2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3pPr>
            <a:lvl4pPr marL="720725" indent="-180000" algn="l" defTabSz="457200" rtl="0" eaLnBrk="1" latinLnBrk="0" hangingPunct="1">
              <a:spcBef>
                <a:spcPts val="300"/>
              </a:spcBef>
              <a:buClr>
                <a:schemeClr val="tx2"/>
              </a:buClr>
              <a:buFont typeface="Arial" pitchFamily="34" charset="0"/>
              <a:buChar char="»"/>
              <a:defRPr sz="1200" kern="1200" baseline="0">
                <a:solidFill>
                  <a:schemeClr val="tx2"/>
                </a:solidFill>
                <a:latin typeface="Intel Clear" panose="020B0604020203020204" pitchFamily="34" charset="0"/>
                <a:ea typeface="Verdana" pitchFamily="34" charset="0"/>
                <a:cs typeface="Verdana" pitchFamily="34" charset="0"/>
              </a:defRPr>
            </a:lvl4pPr>
            <a:lvl5pPr marL="1319213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 smtClean="0">
                <a:solidFill>
                  <a:srgbClr val="002060"/>
                </a:solidFill>
              </a:rPr>
              <a:t>3GPP SA2#134, Sapporo, Japan 24-28 June</a:t>
            </a:r>
            <a:endParaRPr lang="en-US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120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Autofit/>
          </a:bodyPr>
          <a:lstStyle/>
          <a:p>
            <a:r>
              <a:rPr lang="en-US" sz="3600" dirty="0" smtClean="0"/>
              <a:t>Existentialist 1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1524000"/>
            <a:ext cx="8124096" cy="3260501"/>
          </a:xfrm>
        </p:spPr>
        <p:txBody>
          <a:bodyPr>
            <a:normAutofit/>
          </a:bodyPr>
          <a:lstStyle/>
          <a:p>
            <a:pPr hangingPunct="0"/>
            <a:r>
              <a:rPr lang="fr-FR" sz="4000" dirty="0" err="1"/>
              <a:t>Stan-dards</a:t>
            </a:r>
            <a:r>
              <a:rPr lang="fr-FR" sz="4000" dirty="0"/>
              <a:t> en-gi-</a:t>
            </a:r>
            <a:r>
              <a:rPr lang="fr-FR" sz="4000" dirty="0" err="1"/>
              <a:t>neer</a:t>
            </a:r>
            <a:r>
              <a:rPr lang="fr-FR" sz="4000" dirty="0"/>
              <a:t>.</a:t>
            </a:r>
            <a:endParaRPr lang="en-US" sz="4000" dirty="0"/>
          </a:p>
          <a:p>
            <a:pPr hangingPunct="0"/>
            <a:r>
              <a:rPr lang="en-US" sz="4000" dirty="0"/>
              <a:t>De-sign a sys-tem. With gaps.</a:t>
            </a:r>
          </a:p>
          <a:p>
            <a:pPr hangingPunct="0"/>
            <a:r>
              <a:rPr lang="en-US" sz="4000" dirty="0"/>
              <a:t>Hail the next re-lease!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6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Autofit/>
          </a:bodyPr>
          <a:lstStyle/>
          <a:p>
            <a:r>
              <a:rPr lang="en-US" sz="3600" dirty="0" smtClean="0"/>
              <a:t>Existentialist 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1387813"/>
            <a:ext cx="8124096" cy="3396688"/>
          </a:xfrm>
        </p:spPr>
        <p:txBody>
          <a:bodyPr>
            <a:noAutofit/>
          </a:bodyPr>
          <a:lstStyle/>
          <a:p>
            <a:r>
              <a:rPr lang="en-US" sz="3200" dirty="0"/>
              <a:t>Don’t ask what it is                                           </a:t>
            </a:r>
          </a:p>
          <a:p>
            <a:r>
              <a:rPr lang="en-US" sz="3200" dirty="0"/>
              <a:t>Comp-li-ca-</a:t>
            </a:r>
            <a:r>
              <a:rPr lang="en-US" sz="3200" dirty="0" err="1"/>
              <a:t>tion</a:t>
            </a:r>
            <a:r>
              <a:rPr lang="en-US" sz="3200" dirty="0"/>
              <a:t> is my job                             </a:t>
            </a:r>
          </a:p>
          <a:p>
            <a:r>
              <a:rPr lang="fr-FR" sz="3200" dirty="0" smtClean="0"/>
              <a:t>Sim-pli-ci-</a:t>
            </a:r>
            <a:r>
              <a:rPr lang="fr-FR" sz="3200" dirty="0" err="1" smtClean="0"/>
              <a:t>ty</a:t>
            </a:r>
            <a:r>
              <a:rPr lang="fr-FR" sz="3200" dirty="0" smtClean="0"/>
              <a:t> </a:t>
            </a:r>
            <a:r>
              <a:rPr lang="fr-FR" sz="3200" dirty="0" err="1"/>
              <a:t>yours</a:t>
            </a:r>
            <a:r>
              <a:rPr lang="fr-FR" sz="3200" dirty="0"/>
              <a:t>                                            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36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>Cute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728770"/>
            <a:ext cx="8124096" cy="4055731"/>
          </a:xfrm>
        </p:spPr>
        <p:txBody>
          <a:bodyPr>
            <a:normAutofit/>
          </a:bodyPr>
          <a:lstStyle/>
          <a:p>
            <a:pPr hangingPunct="0"/>
            <a:r>
              <a:rPr lang="en-US" sz="2400" dirty="0" err="1"/>
              <a:t>Af-ter</a:t>
            </a:r>
            <a:r>
              <a:rPr lang="en-US" sz="2400" dirty="0"/>
              <a:t> long day’s work      </a:t>
            </a:r>
            <a:r>
              <a:rPr lang="en-US" sz="2400" dirty="0" smtClean="0"/>
              <a:t>				(</a:t>
            </a:r>
            <a:r>
              <a:rPr lang="en-US" sz="2400" dirty="0"/>
              <a:t>5)</a:t>
            </a:r>
          </a:p>
          <a:p>
            <a:pPr latinLnBrk="1" hangingPunct="0"/>
            <a:r>
              <a:rPr lang="en-US" sz="2400" dirty="0"/>
              <a:t>Who will drive you home to-night?          </a:t>
            </a:r>
            <a:r>
              <a:rPr lang="en-US" sz="2400" dirty="0" smtClean="0"/>
              <a:t>	(</a:t>
            </a:r>
            <a:r>
              <a:rPr lang="en-US" sz="2400" dirty="0"/>
              <a:t>7)</a:t>
            </a:r>
          </a:p>
          <a:p>
            <a:pPr latinLnBrk="1" hangingPunct="0"/>
            <a:r>
              <a:rPr lang="en-US" sz="2400" dirty="0"/>
              <a:t>The love-</a:t>
            </a:r>
            <a:r>
              <a:rPr lang="en-US" sz="2400" dirty="0" err="1"/>
              <a:t>ly</a:t>
            </a:r>
            <a:r>
              <a:rPr lang="en-US" sz="2400" dirty="0"/>
              <a:t> pink car              </a:t>
            </a:r>
            <a:r>
              <a:rPr lang="en-US" sz="2400" dirty="0" smtClean="0"/>
              <a:t>				(</a:t>
            </a:r>
            <a:r>
              <a:rPr lang="en-US" sz="2400" dirty="0"/>
              <a:t>5)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48130" name="Picture 2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629" y="2013904"/>
            <a:ext cx="5668963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133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Autofit/>
          </a:bodyPr>
          <a:lstStyle/>
          <a:p>
            <a:r>
              <a:rPr lang="en-US" sz="3200" dirty="0" smtClean="0"/>
              <a:t>Hot!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1368357"/>
            <a:ext cx="8124096" cy="3416144"/>
          </a:xfrm>
        </p:spPr>
        <p:txBody>
          <a:bodyPr>
            <a:normAutofit/>
          </a:bodyPr>
          <a:lstStyle/>
          <a:p>
            <a:pPr hangingPunct="0"/>
            <a:r>
              <a:rPr lang="en-US" sz="3200" i="1" dirty="0"/>
              <a:t>I’m so close to you</a:t>
            </a:r>
            <a:endParaRPr lang="en-US" sz="3200" dirty="0"/>
          </a:p>
          <a:p>
            <a:pPr hangingPunct="0"/>
            <a:r>
              <a:rPr lang="en-US" sz="3200" i="1" dirty="0"/>
              <a:t>I can feel your an-ten-</a:t>
            </a:r>
            <a:r>
              <a:rPr lang="en-US" sz="3200" i="1" dirty="0" err="1"/>
              <a:t>na</a:t>
            </a:r>
            <a:endParaRPr lang="en-US" sz="3200" dirty="0"/>
          </a:p>
          <a:p>
            <a:pPr hangingPunct="0"/>
            <a:r>
              <a:rPr lang="en-US" sz="3200" i="1" dirty="0"/>
              <a:t>Shall we in-</a:t>
            </a:r>
            <a:r>
              <a:rPr lang="en-US" sz="3200" i="1" dirty="0" err="1"/>
              <a:t>ter</a:t>
            </a:r>
            <a:r>
              <a:rPr lang="en-US" sz="3200" i="1" dirty="0"/>
              <a:t>-act</a:t>
            </a:r>
            <a:r>
              <a:rPr lang="en-US" sz="3200" i="1" dirty="0" smtClean="0"/>
              <a:t>?</a:t>
            </a:r>
          </a:p>
          <a:p>
            <a:pPr hangingPunct="0"/>
            <a:endParaRPr lang="en-US" sz="3200" i="1" dirty="0"/>
          </a:p>
          <a:p>
            <a:pPr hangingPunct="0"/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80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Autofit/>
          </a:bodyPr>
          <a:lstStyle/>
          <a:p>
            <a:r>
              <a:rPr lang="en-US" sz="3600" dirty="0" smtClean="0"/>
              <a:t>Alcoholic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998706"/>
            <a:ext cx="8124096" cy="3785795"/>
          </a:xfrm>
        </p:spPr>
        <p:txBody>
          <a:bodyPr>
            <a:normAutofit/>
          </a:bodyPr>
          <a:lstStyle/>
          <a:p>
            <a:r>
              <a:rPr lang="en-US" sz="3200" dirty="0"/>
              <a:t>Re-lay or broad-cast</a:t>
            </a:r>
          </a:p>
          <a:p>
            <a:r>
              <a:rPr lang="en-US" sz="3200" dirty="0"/>
              <a:t>To help my car drive it-self</a:t>
            </a:r>
          </a:p>
          <a:p>
            <a:r>
              <a:rPr lang="en-US" sz="3200" dirty="0"/>
              <a:t>Will I get there safe?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24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Autofit/>
          </a:bodyPr>
          <a:lstStyle/>
          <a:p>
            <a:r>
              <a:rPr lang="en-US" sz="3200" dirty="0" smtClean="0"/>
              <a:t>Confused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1348902"/>
            <a:ext cx="8124096" cy="3435599"/>
          </a:xfrm>
        </p:spPr>
        <p:txBody>
          <a:bodyPr>
            <a:normAutofit/>
          </a:bodyPr>
          <a:lstStyle/>
          <a:p>
            <a:pPr hangingPunct="0"/>
            <a:r>
              <a:rPr lang="en-GB" sz="3200" dirty="0"/>
              <a:t>Mu-slim in my phone?</a:t>
            </a:r>
            <a:endParaRPr lang="en-US" sz="3200" dirty="0"/>
          </a:p>
          <a:p>
            <a:pPr hangingPunct="0"/>
            <a:r>
              <a:rPr lang="en-GB" sz="3200" dirty="0"/>
              <a:t>The in-</a:t>
            </a:r>
            <a:r>
              <a:rPr lang="en-GB" sz="3200" dirty="0" err="1"/>
              <a:t>tru</a:t>
            </a:r>
            <a:r>
              <a:rPr lang="en-GB" sz="3200" dirty="0"/>
              <a:t>-</a:t>
            </a:r>
            <a:r>
              <a:rPr lang="en-GB" sz="3200" dirty="0" err="1"/>
              <a:t>der’s</a:t>
            </a:r>
            <a:r>
              <a:rPr lang="en-GB" sz="3200" dirty="0"/>
              <a:t> some-one else.</a:t>
            </a:r>
            <a:endParaRPr lang="en-US" sz="3200" dirty="0"/>
          </a:p>
          <a:p>
            <a:pPr hangingPunct="0"/>
            <a:r>
              <a:rPr lang="en-GB" sz="3200" dirty="0"/>
              <a:t>An in-</a:t>
            </a:r>
            <a:r>
              <a:rPr lang="en-GB" sz="3200" dirty="0" err="1"/>
              <a:t>tru</a:t>
            </a:r>
            <a:r>
              <a:rPr lang="en-GB" sz="3200" dirty="0"/>
              <a:t>-ding “L”.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29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Autofit/>
          </a:bodyPr>
          <a:lstStyle/>
          <a:p>
            <a:r>
              <a:rPr lang="en-US" sz="3200" dirty="0" smtClean="0"/>
              <a:t>5G enthusiastic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1225685"/>
            <a:ext cx="8124096" cy="3558816"/>
          </a:xfrm>
        </p:spPr>
        <p:txBody>
          <a:bodyPr>
            <a:normAutofit/>
          </a:bodyPr>
          <a:lstStyle/>
          <a:p>
            <a:pPr hangingPunct="0"/>
            <a:r>
              <a:rPr lang="en-US" sz="3600" i="1" dirty="0"/>
              <a:t>All cheer </a:t>
            </a:r>
            <a:r>
              <a:rPr lang="en-US" sz="3600" i="1" dirty="0" smtClean="0"/>
              <a:t>5-G!!</a:t>
            </a:r>
            <a:endParaRPr lang="en-US" sz="3600" dirty="0"/>
          </a:p>
          <a:p>
            <a:pPr hangingPunct="0"/>
            <a:r>
              <a:rPr lang="en-US" sz="3600" i="1" dirty="0"/>
              <a:t>De-le-gates write </a:t>
            </a:r>
            <a:r>
              <a:rPr lang="en-US" sz="3600" i="1" dirty="0" smtClean="0"/>
              <a:t>C-Rs!!</a:t>
            </a:r>
            <a:endParaRPr lang="en-US" sz="3600" dirty="0"/>
          </a:p>
          <a:p>
            <a:pPr hangingPunct="0"/>
            <a:r>
              <a:rPr lang="en-US" sz="3600" i="1" dirty="0"/>
              <a:t>In-</a:t>
            </a:r>
            <a:r>
              <a:rPr lang="en-US" sz="3600" i="1" dirty="0" err="1"/>
              <a:t>dus</a:t>
            </a:r>
            <a:r>
              <a:rPr lang="en-US" sz="3600" i="1" dirty="0"/>
              <a:t>-try screams </a:t>
            </a:r>
            <a:r>
              <a:rPr lang="en-US" sz="3600" i="1" dirty="0" smtClean="0"/>
              <a:t>YESSSS!!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401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Autofit/>
          </a:bodyPr>
          <a:lstStyle/>
          <a:p>
            <a:r>
              <a:rPr lang="en-US" sz="3200" dirty="0" smtClean="0"/>
              <a:t>5G skeptic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1342417"/>
            <a:ext cx="8124096" cy="3442084"/>
          </a:xfrm>
        </p:spPr>
        <p:txBody>
          <a:bodyPr>
            <a:normAutofit/>
          </a:bodyPr>
          <a:lstStyle/>
          <a:p>
            <a:pPr hangingPunct="0"/>
            <a:r>
              <a:rPr lang="en-US" sz="4400" i="1" dirty="0"/>
              <a:t>Big bad 5-G-C!</a:t>
            </a:r>
            <a:endParaRPr lang="en-US" sz="4400" dirty="0"/>
          </a:p>
          <a:p>
            <a:pPr hangingPunct="0"/>
            <a:r>
              <a:rPr lang="en-US" sz="4400" i="1" dirty="0"/>
              <a:t>This thing will not work e-</a:t>
            </a:r>
            <a:r>
              <a:rPr lang="en-US" sz="4400" i="1" dirty="0" err="1"/>
              <a:t>ver</a:t>
            </a:r>
            <a:r>
              <a:rPr lang="en-US" sz="4400" i="1" dirty="0"/>
              <a:t>!</a:t>
            </a:r>
            <a:endParaRPr lang="en-US" sz="4400" dirty="0"/>
          </a:p>
          <a:p>
            <a:pPr hangingPunct="0"/>
            <a:r>
              <a:rPr lang="en-US" sz="4400" i="1" dirty="0"/>
              <a:t>I keep E-P-C!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16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Autofit/>
          </a:bodyPr>
          <a:lstStyle/>
          <a:p>
            <a:r>
              <a:rPr lang="en-US" sz="3200" dirty="0" smtClean="0"/>
              <a:t>Meta-haiku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1018162"/>
            <a:ext cx="8124096" cy="3766339"/>
          </a:xfrm>
        </p:spPr>
        <p:txBody>
          <a:bodyPr>
            <a:normAutofit/>
          </a:bodyPr>
          <a:lstStyle/>
          <a:p>
            <a:pPr hangingPunct="0"/>
            <a:r>
              <a:rPr lang="en-US" sz="3200" dirty="0"/>
              <a:t>Fly-</a:t>
            </a:r>
            <a:r>
              <a:rPr lang="en-US" sz="3200" dirty="0" err="1"/>
              <a:t>ing</a:t>
            </a:r>
            <a:r>
              <a:rPr lang="en-US" sz="3200" dirty="0"/>
              <a:t> round the </a:t>
            </a:r>
            <a:r>
              <a:rPr lang="en-US" sz="3200" dirty="0" smtClean="0"/>
              <a:t>Earth</a:t>
            </a:r>
          </a:p>
          <a:p>
            <a:pPr hangingPunct="0"/>
            <a:r>
              <a:rPr lang="en-US" sz="3200" dirty="0" smtClean="0"/>
              <a:t>In </a:t>
            </a:r>
            <a:r>
              <a:rPr lang="en-US" sz="3200" dirty="0"/>
              <a:t>the clouds my mind </a:t>
            </a:r>
            <a:r>
              <a:rPr lang="en-US" sz="3200" dirty="0" smtClean="0"/>
              <a:t>wan-</a:t>
            </a:r>
            <a:r>
              <a:rPr lang="en-US" sz="3200" dirty="0" err="1" smtClean="0"/>
              <a:t>ders</a:t>
            </a:r>
            <a:endParaRPr lang="en-US" sz="3200" dirty="0"/>
          </a:p>
          <a:p>
            <a:pPr hangingPunct="0"/>
            <a:r>
              <a:rPr lang="en-US" sz="3200" dirty="0" smtClean="0"/>
              <a:t>Hai-</a:t>
            </a:r>
            <a:r>
              <a:rPr lang="en-US" sz="3200" dirty="0" err="1" smtClean="0"/>
              <a:t>kus</a:t>
            </a:r>
            <a:r>
              <a:rPr lang="en-US" sz="3200" dirty="0" smtClean="0"/>
              <a:t> </a:t>
            </a:r>
            <a:r>
              <a:rPr lang="en-US" sz="3200" dirty="0"/>
              <a:t>bur-</a:t>
            </a:r>
            <a:r>
              <a:rPr lang="en-US" sz="3200" dirty="0" err="1"/>
              <a:t>geon</a:t>
            </a:r>
            <a:r>
              <a:rPr lang="en-US" sz="3200" dirty="0"/>
              <a:t>-</a:t>
            </a:r>
            <a:r>
              <a:rPr lang="en-US" sz="3200" dirty="0" err="1"/>
              <a:t>ing</a:t>
            </a:r>
            <a:r>
              <a:rPr lang="en-US" sz="3200" dirty="0"/>
              <a:t/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70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Autofit/>
          </a:bodyPr>
          <a:lstStyle/>
          <a:p>
            <a:r>
              <a:rPr lang="en-US" sz="3200" dirty="0" smtClean="0"/>
              <a:t>Polygamous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946826"/>
            <a:ext cx="8124096" cy="3837675"/>
          </a:xfrm>
        </p:spPr>
        <p:txBody>
          <a:bodyPr>
            <a:normAutofit/>
          </a:bodyPr>
          <a:lstStyle/>
          <a:p>
            <a:pPr hangingPunct="0"/>
            <a:r>
              <a:rPr lang="en-US" sz="3600" i="1" dirty="0"/>
              <a:t>Mar-</a:t>
            </a:r>
            <a:r>
              <a:rPr lang="en-US" sz="3600" i="1" dirty="0" err="1"/>
              <a:t>ried</a:t>
            </a:r>
            <a:r>
              <a:rPr lang="en-US" sz="3600" i="1" dirty="0"/>
              <a:t> to one SIM</a:t>
            </a:r>
            <a:endParaRPr lang="en-US" sz="3600" dirty="0"/>
          </a:p>
          <a:p>
            <a:pPr hangingPunct="0"/>
            <a:r>
              <a:rPr lang="en-US" sz="3600" i="1" dirty="0"/>
              <a:t>For bet-</a:t>
            </a:r>
            <a:r>
              <a:rPr lang="en-US" sz="3600" i="1" dirty="0" err="1"/>
              <a:t>ter</a:t>
            </a:r>
            <a:r>
              <a:rPr lang="en-US" sz="3600" i="1" dirty="0"/>
              <a:t> and for worse, oh!</a:t>
            </a:r>
            <a:endParaRPr lang="en-US" sz="3600" dirty="0"/>
          </a:p>
          <a:p>
            <a:pPr hangingPunct="0"/>
            <a:r>
              <a:rPr lang="en-US" sz="3600" i="1" dirty="0"/>
              <a:t>SIM </a:t>
            </a:r>
            <a:r>
              <a:rPr lang="en-US" sz="3600" i="1" dirty="0" err="1"/>
              <a:t>po</a:t>
            </a:r>
            <a:r>
              <a:rPr lang="en-US" sz="3600" i="1" dirty="0"/>
              <a:t>-</a:t>
            </a:r>
            <a:r>
              <a:rPr lang="en-US" sz="3600" i="1" dirty="0" err="1"/>
              <a:t>ly</a:t>
            </a:r>
            <a:r>
              <a:rPr lang="en-US" sz="3600" i="1" dirty="0"/>
              <a:t>-</a:t>
            </a:r>
            <a:r>
              <a:rPr lang="en-US" sz="3600" i="1" dirty="0" err="1"/>
              <a:t>ga</a:t>
            </a:r>
            <a:r>
              <a:rPr lang="en-US" sz="3600" i="1" dirty="0"/>
              <a:t>-my!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22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749" y="143302"/>
            <a:ext cx="8304400" cy="39919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What is haiku?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861060"/>
            <a:ext cx="8124096" cy="3923441"/>
          </a:xfrm>
        </p:spPr>
        <p:txBody>
          <a:bodyPr>
            <a:normAutofit/>
          </a:bodyPr>
          <a:lstStyle/>
          <a:p>
            <a:pPr hangingPunct="0"/>
            <a:r>
              <a:rPr lang="en-US" sz="2000" dirty="0" smtClean="0"/>
              <a:t>Very </a:t>
            </a:r>
            <a:r>
              <a:rPr lang="en-US" sz="2000" dirty="0"/>
              <a:t>short form </a:t>
            </a:r>
            <a:r>
              <a:rPr lang="en-US" sz="2000" dirty="0" smtClean="0"/>
              <a:t>of Japanese poetry</a:t>
            </a:r>
            <a:r>
              <a:rPr lang="en-US" sz="2000" dirty="0"/>
              <a:t> in three phrases, </a:t>
            </a:r>
            <a:r>
              <a:rPr lang="en-US" sz="2000" dirty="0" smtClean="0"/>
              <a:t>typically:</a:t>
            </a:r>
          </a:p>
          <a:p>
            <a:pPr lvl="1" hangingPunct="0"/>
            <a:r>
              <a:rPr lang="en-US" sz="1400" dirty="0" smtClean="0"/>
              <a:t>Totaling </a:t>
            </a:r>
            <a:r>
              <a:rPr lang="en-US" sz="7200" b="1" dirty="0" smtClean="0"/>
              <a:t>17</a:t>
            </a:r>
            <a:r>
              <a:rPr lang="en-US" sz="1400" dirty="0" smtClean="0"/>
              <a:t> syllables</a:t>
            </a:r>
          </a:p>
          <a:p>
            <a:pPr lvl="1" hangingPunct="0"/>
            <a:r>
              <a:rPr lang="en-US" sz="1400" dirty="0" smtClean="0"/>
              <a:t>Distributed in three phrases of 5 + 7 + 5 syllables</a:t>
            </a:r>
          </a:p>
          <a:p>
            <a:pPr hangingPunct="0"/>
            <a:endParaRPr lang="en-US" sz="2000" dirty="0"/>
          </a:p>
          <a:p>
            <a:pPr hangingPunct="0"/>
            <a:r>
              <a:rPr lang="en-US" sz="2000" dirty="0" smtClean="0"/>
              <a:t>Disclaimer: haiku has other distinguishing marks (see Wikipedia), but tonight we will focus on these two only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79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Autofit/>
          </a:bodyPr>
          <a:lstStyle/>
          <a:p>
            <a:r>
              <a:rPr lang="en-US" sz="4000" dirty="0" smtClean="0"/>
              <a:t>007-</a:t>
            </a:r>
            <a:r>
              <a:rPr lang="en-US" sz="4000" i="1" dirty="0" smtClean="0"/>
              <a:t>ish</a:t>
            </a:r>
            <a:endParaRPr lang="en-US" sz="4000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1264595"/>
            <a:ext cx="8124096" cy="3519905"/>
          </a:xfrm>
        </p:spPr>
        <p:txBody>
          <a:bodyPr>
            <a:normAutofit/>
          </a:bodyPr>
          <a:lstStyle/>
          <a:p>
            <a:pPr hangingPunct="0"/>
            <a:r>
              <a:rPr lang="en-US" sz="3200" dirty="0"/>
              <a:t>The sky, my king-</a:t>
            </a:r>
            <a:r>
              <a:rPr lang="en-US" sz="3200" dirty="0" err="1"/>
              <a:t>dom</a:t>
            </a:r>
            <a:endParaRPr lang="en-US" sz="3200" dirty="0"/>
          </a:p>
          <a:p>
            <a:pPr hangingPunct="0"/>
            <a:r>
              <a:rPr lang="en-US" sz="3200" dirty="0"/>
              <a:t>E-</a:t>
            </a:r>
            <a:r>
              <a:rPr lang="en-US" sz="3200" dirty="0" err="1"/>
              <a:t>ve</a:t>
            </a:r>
            <a:r>
              <a:rPr lang="en-US" sz="3200" dirty="0"/>
              <a:t>-</a:t>
            </a:r>
            <a:r>
              <a:rPr lang="en-US" sz="3200" dirty="0" err="1"/>
              <a:t>ry</a:t>
            </a:r>
            <a:r>
              <a:rPr lang="en-US" sz="3200" dirty="0"/>
              <a:t>-where I may go</a:t>
            </a:r>
          </a:p>
          <a:p>
            <a:pPr hangingPunct="0"/>
            <a:r>
              <a:rPr lang="en-US" sz="3200" dirty="0"/>
              <a:t>A spy, what free-</a:t>
            </a:r>
            <a:r>
              <a:rPr lang="en-US" sz="3200" dirty="0" err="1"/>
              <a:t>dom</a:t>
            </a:r>
            <a:r>
              <a:rPr lang="en-US" sz="3200" dirty="0"/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50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Autofit/>
          </a:bodyPr>
          <a:lstStyle/>
          <a:p>
            <a:r>
              <a:rPr lang="en-US" sz="3200" dirty="0" smtClean="0"/>
              <a:t>Incontinent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1155032"/>
            <a:ext cx="8124096" cy="3629469"/>
          </a:xfrm>
        </p:spPr>
        <p:txBody>
          <a:bodyPr>
            <a:normAutofit/>
          </a:bodyPr>
          <a:lstStyle/>
          <a:p>
            <a:pPr hangingPunct="0"/>
            <a:r>
              <a:rPr lang="en-US" sz="4000" dirty="0"/>
              <a:t>Wire-line or wire-less?</a:t>
            </a:r>
          </a:p>
          <a:p>
            <a:pPr hangingPunct="0"/>
            <a:r>
              <a:rPr lang="en-US" sz="4000" dirty="0"/>
              <a:t>The an-</a:t>
            </a:r>
            <a:r>
              <a:rPr lang="en-US" sz="4000" dirty="0" err="1"/>
              <a:t>swer</a:t>
            </a:r>
            <a:r>
              <a:rPr lang="en-US" sz="4000" dirty="0"/>
              <a:t> to the ques-</a:t>
            </a:r>
            <a:r>
              <a:rPr lang="en-US" sz="4000" dirty="0" err="1"/>
              <a:t>tion</a:t>
            </a:r>
            <a:endParaRPr lang="en-US" sz="4000" dirty="0"/>
          </a:p>
          <a:p>
            <a:pPr hangingPunct="0"/>
            <a:r>
              <a:rPr lang="en-US" sz="4000" dirty="0"/>
              <a:t>5-G-Wee-Wee-C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571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Autofit/>
          </a:bodyPr>
          <a:lstStyle/>
          <a:p>
            <a:r>
              <a:rPr lang="en-US" sz="3200" dirty="0" smtClean="0"/>
              <a:t>King-</a:t>
            </a:r>
            <a:r>
              <a:rPr lang="en-US" sz="3200" dirty="0" err="1" smtClean="0"/>
              <a:t>ly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933855"/>
            <a:ext cx="8124096" cy="3850646"/>
          </a:xfrm>
        </p:spPr>
        <p:txBody>
          <a:bodyPr>
            <a:normAutofit/>
          </a:bodyPr>
          <a:lstStyle/>
          <a:p>
            <a:pPr hangingPunct="0"/>
            <a:r>
              <a:rPr lang="en-US" sz="3200" i="1" dirty="0"/>
              <a:t>Net-work </a:t>
            </a:r>
            <a:r>
              <a:rPr lang="en-US" sz="3200" i="1" dirty="0" err="1"/>
              <a:t>sli-cing</a:t>
            </a:r>
            <a:r>
              <a:rPr lang="en-US" sz="3200" i="1" dirty="0"/>
              <a:t> works!</a:t>
            </a:r>
            <a:endParaRPr lang="en-US" sz="3200" dirty="0"/>
          </a:p>
          <a:p>
            <a:pPr hangingPunct="0"/>
            <a:r>
              <a:rPr lang="en-US" sz="3200" i="1" dirty="0"/>
              <a:t>Slice me ten-der. Slice me true.</a:t>
            </a:r>
            <a:endParaRPr lang="en-US" sz="3200" dirty="0"/>
          </a:p>
          <a:p>
            <a:pPr hangingPunct="0"/>
            <a:r>
              <a:rPr lang="en-US" sz="3200" i="1" dirty="0"/>
              <a:t>And I slice you so.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lum contrast="17000"/>
          </a:blip>
          <a:stretch>
            <a:fillRect/>
          </a:stretch>
        </p:blipFill>
        <p:spPr>
          <a:xfrm>
            <a:off x="6485720" y="2138906"/>
            <a:ext cx="2364342" cy="2364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23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Contemporary Japanese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728770"/>
            <a:ext cx="8124096" cy="4055731"/>
          </a:xfrm>
        </p:spPr>
        <p:txBody>
          <a:bodyPr>
            <a:normAutofit/>
          </a:bodyPr>
          <a:lstStyle/>
          <a:p>
            <a:pPr hangingPunct="0"/>
            <a:r>
              <a:rPr lang="en-US" sz="1600" dirty="0" err="1" smtClean="0"/>
              <a:t>新通信</a:t>
            </a:r>
            <a:r>
              <a:rPr lang="en-US" sz="1600" dirty="0"/>
              <a:t>	</a:t>
            </a:r>
            <a:r>
              <a:rPr lang="en-US" sz="1600" dirty="0" smtClean="0"/>
              <a:t>					Shin-</a:t>
            </a:r>
            <a:r>
              <a:rPr lang="en-US" sz="1600" dirty="0" err="1" smtClean="0"/>
              <a:t>tuu</a:t>
            </a:r>
            <a:r>
              <a:rPr lang="en-US" sz="1600" dirty="0" smtClean="0"/>
              <a:t>-shin</a:t>
            </a:r>
            <a:endParaRPr lang="en-US" sz="1600" dirty="0"/>
          </a:p>
          <a:p>
            <a:pPr hangingPunct="0"/>
            <a:r>
              <a:rPr lang="en-US" sz="1600" dirty="0" err="1" smtClean="0"/>
              <a:t>次世代に繋ぐ</a:t>
            </a:r>
            <a:r>
              <a:rPr lang="en-US" sz="1600" dirty="0" smtClean="0"/>
              <a:t>				Ji-</a:t>
            </a:r>
            <a:r>
              <a:rPr lang="en-US" sz="1600" dirty="0" err="1" smtClean="0"/>
              <a:t>sedai</a:t>
            </a:r>
            <a:r>
              <a:rPr lang="en-US" sz="1600" dirty="0" smtClean="0"/>
              <a:t>-</a:t>
            </a:r>
            <a:r>
              <a:rPr lang="en-US" sz="1600" dirty="0" err="1" smtClean="0"/>
              <a:t>ni-tsunagu</a:t>
            </a:r>
            <a:endParaRPr lang="en-US" sz="1600" dirty="0"/>
          </a:p>
          <a:p>
            <a:pPr hangingPunct="0"/>
            <a:r>
              <a:rPr lang="en-US" sz="1600" dirty="0" err="1" smtClean="0"/>
              <a:t>輝く道</a:t>
            </a:r>
            <a:r>
              <a:rPr lang="en-US" sz="1600" dirty="0" smtClean="0"/>
              <a:t>						</a:t>
            </a:r>
            <a:r>
              <a:rPr lang="en-US" sz="1600" dirty="0" err="1" smtClean="0"/>
              <a:t>Kagayaku-michi</a:t>
            </a:r>
            <a:endParaRPr lang="en-US" sz="1600" dirty="0"/>
          </a:p>
          <a:p>
            <a:pPr hangingPunct="0"/>
            <a:endParaRPr lang="en-US" sz="1600" dirty="0"/>
          </a:p>
          <a:p>
            <a:pPr hangingPunct="0"/>
            <a:r>
              <a:rPr lang="en-US" sz="1600" dirty="0"/>
              <a:t>Translation</a:t>
            </a:r>
            <a:r>
              <a:rPr lang="en-US" sz="1600" dirty="0" smtClean="0"/>
              <a:t>:</a:t>
            </a:r>
          </a:p>
          <a:p>
            <a:pPr hangingPunct="0"/>
            <a:endParaRPr lang="en-US" sz="1600" dirty="0"/>
          </a:p>
          <a:p>
            <a:pPr hangingPunct="0"/>
            <a:r>
              <a:rPr lang="en-US" sz="2800" dirty="0"/>
              <a:t>New ways to talk</a:t>
            </a:r>
          </a:p>
          <a:p>
            <a:pPr hangingPunct="0"/>
            <a:r>
              <a:rPr lang="en-US" sz="2800" dirty="0"/>
              <a:t>Link the next generation</a:t>
            </a:r>
          </a:p>
          <a:p>
            <a:pPr hangingPunct="0"/>
            <a:r>
              <a:rPr lang="en-US" sz="2800" dirty="0"/>
              <a:t>Leads to a bright path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46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Elegant (and ominous)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1010653"/>
            <a:ext cx="8124096" cy="3773848"/>
          </a:xfrm>
        </p:spPr>
        <p:txBody>
          <a:bodyPr>
            <a:normAutofit/>
          </a:bodyPr>
          <a:lstStyle/>
          <a:p>
            <a:pPr hangingPunct="0"/>
            <a:r>
              <a:rPr lang="en-US" sz="2400" dirty="0"/>
              <a:t>Vo-</a:t>
            </a:r>
            <a:r>
              <a:rPr lang="en-US" sz="2400" dirty="0" err="1"/>
              <a:t>lan</a:t>
            </a:r>
            <a:r>
              <a:rPr lang="en-US" sz="2400" dirty="0"/>
              <a:t>-do al-ta,</a:t>
            </a:r>
          </a:p>
          <a:p>
            <a:pPr hangingPunct="0"/>
            <a:r>
              <a:rPr lang="en-US" sz="2400" dirty="0"/>
              <a:t>So-</a:t>
            </a:r>
            <a:r>
              <a:rPr lang="en-US" sz="2400" dirty="0" err="1"/>
              <a:t>pra</a:t>
            </a:r>
            <a:r>
              <a:rPr lang="en-US" sz="2400" dirty="0"/>
              <a:t> nu-bi so-a-vi,</a:t>
            </a:r>
          </a:p>
          <a:p>
            <a:pPr hangingPunct="0"/>
            <a:r>
              <a:rPr lang="fr-FR" sz="2400" dirty="0"/>
              <a:t>La </a:t>
            </a:r>
            <a:r>
              <a:rPr lang="fr-FR" sz="2400" dirty="0" err="1"/>
              <a:t>fi-ne</a:t>
            </a:r>
            <a:r>
              <a:rPr lang="fr-FR" sz="2400" dirty="0"/>
              <a:t> è qui</a:t>
            </a:r>
            <a:r>
              <a:rPr lang="fr-FR" dirty="0"/>
              <a:t>. </a:t>
            </a:r>
            <a:endParaRPr lang="en-US" dirty="0"/>
          </a:p>
          <a:p>
            <a:pPr hangingPunct="0"/>
            <a:endParaRPr lang="en-US" dirty="0"/>
          </a:p>
          <a:p>
            <a:pPr hangingPunct="0"/>
            <a:r>
              <a:rPr lang="en-US" dirty="0"/>
              <a:t>(Translation : Flying high, under the beautiful clouds, the end is nigh)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380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Autofit/>
          </a:bodyPr>
          <a:lstStyle/>
          <a:p>
            <a:r>
              <a:rPr lang="en-US" sz="3200" dirty="0" smtClean="0"/>
              <a:t>Hesitant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1011677"/>
            <a:ext cx="8124096" cy="3772824"/>
          </a:xfrm>
        </p:spPr>
        <p:txBody>
          <a:bodyPr>
            <a:normAutofit/>
          </a:bodyPr>
          <a:lstStyle/>
          <a:p>
            <a:r>
              <a:rPr lang="en-US" sz="3200" i="1" dirty="0"/>
              <a:t>One app-li-ca-</a:t>
            </a:r>
            <a:r>
              <a:rPr lang="en-US" sz="3200" i="1" dirty="0" err="1"/>
              <a:t>tion</a:t>
            </a:r>
            <a:endParaRPr lang="en-US" sz="3200" dirty="0"/>
          </a:p>
          <a:p>
            <a:r>
              <a:rPr lang="en-US" sz="3200" i="1" dirty="0"/>
              <a:t>Two </a:t>
            </a:r>
            <a:r>
              <a:rPr lang="en-US" sz="3200" i="1" dirty="0" err="1"/>
              <a:t>ef-fing</a:t>
            </a:r>
            <a:r>
              <a:rPr lang="en-US" sz="3200" i="1" dirty="0"/>
              <a:t> great </a:t>
            </a:r>
            <a:r>
              <a:rPr lang="en-US" sz="3200" i="1" dirty="0" err="1"/>
              <a:t>ra</a:t>
            </a:r>
            <a:r>
              <a:rPr lang="en-US" sz="3200" i="1" dirty="0"/>
              <a:t>-di-</a:t>
            </a:r>
            <a:r>
              <a:rPr lang="en-US" sz="3200" i="1" dirty="0" err="1"/>
              <a:t>os</a:t>
            </a:r>
            <a:endParaRPr lang="en-US" sz="3200" dirty="0"/>
          </a:p>
          <a:p>
            <a:r>
              <a:rPr lang="en-US" sz="3200" i="1" dirty="0"/>
              <a:t>Which one do I choose?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01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Autofit/>
          </a:bodyPr>
          <a:lstStyle/>
          <a:p>
            <a:r>
              <a:rPr lang="en-US" sz="3200" dirty="0" smtClean="0"/>
              <a:t>Transcendent</a:t>
            </a:r>
            <a:endParaRPr lang="en-US" sz="3200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1225685"/>
            <a:ext cx="8124096" cy="3558816"/>
          </a:xfrm>
        </p:spPr>
        <p:txBody>
          <a:bodyPr>
            <a:normAutofit/>
          </a:bodyPr>
          <a:lstStyle/>
          <a:p>
            <a:pPr hangingPunct="0"/>
            <a:r>
              <a:rPr lang="en-US" sz="2800" dirty="0"/>
              <a:t>Stellar messenger</a:t>
            </a:r>
          </a:p>
          <a:p>
            <a:pPr hangingPunct="0"/>
            <a:r>
              <a:rPr lang="en-US" sz="2800" dirty="0"/>
              <a:t>Shining across the night sky</a:t>
            </a:r>
          </a:p>
          <a:p>
            <a:pPr hangingPunct="0"/>
            <a:r>
              <a:rPr lang="en-US" sz="2800" dirty="0"/>
              <a:t>5Gsus </a:t>
            </a:r>
            <a:r>
              <a:rPr lang="en-US" sz="2800" dirty="0" smtClean="0"/>
              <a:t>bearer</a:t>
            </a:r>
          </a:p>
          <a:p>
            <a:pPr hangingPunct="0"/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0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Autofit/>
          </a:bodyPr>
          <a:lstStyle/>
          <a:p>
            <a:r>
              <a:rPr lang="en-US" sz="3200" dirty="0" smtClean="0"/>
              <a:t>Spatial</a:t>
            </a:r>
            <a:endParaRPr lang="en-US" sz="3200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866274"/>
            <a:ext cx="8124096" cy="3918227"/>
          </a:xfrm>
        </p:spPr>
        <p:txBody>
          <a:bodyPr>
            <a:normAutofit/>
          </a:bodyPr>
          <a:lstStyle/>
          <a:p>
            <a:pPr hangingPunct="0"/>
            <a:r>
              <a:rPr lang="en-US" sz="2800" dirty="0" smtClean="0"/>
              <a:t>Ge-o-</a:t>
            </a:r>
            <a:r>
              <a:rPr lang="en-US" sz="2800" dirty="0" err="1" smtClean="0"/>
              <a:t>syn</a:t>
            </a:r>
            <a:r>
              <a:rPr lang="en-US" sz="2800" dirty="0" smtClean="0"/>
              <a:t>-</a:t>
            </a:r>
            <a:r>
              <a:rPr lang="en-US" sz="2800" dirty="0" err="1" smtClean="0"/>
              <a:t>chro</a:t>
            </a:r>
            <a:r>
              <a:rPr lang="en-US" sz="2800" dirty="0" smtClean="0"/>
              <a:t>-nous</a:t>
            </a:r>
          </a:p>
          <a:p>
            <a:pPr hangingPunct="0"/>
            <a:r>
              <a:rPr lang="en-US" sz="2800" dirty="0" smtClean="0"/>
              <a:t>Faith-</a:t>
            </a:r>
            <a:r>
              <a:rPr lang="en-US" sz="2800" dirty="0" err="1" smtClean="0"/>
              <a:t>ful</a:t>
            </a:r>
            <a:r>
              <a:rPr lang="en-US" sz="2800" dirty="0" smtClean="0"/>
              <a:t>-</a:t>
            </a:r>
            <a:r>
              <a:rPr lang="en-US" sz="2800" dirty="0" err="1" smtClean="0"/>
              <a:t>ly</a:t>
            </a:r>
            <a:r>
              <a:rPr lang="en-US" sz="2800" dirty="0" smtClean="0"/>
              <a:t> </a:t>
            </a:r>
            <a:r>
              <a:rPr lang="en-US" sz="2800" dirty="0"/>
              <a:t>I </a:t>
            </a:r>
            <a:r>
              <a:rPr lang="en-US" sz="2800" dirty="0" smtClean="0"/>
              <a:t>re-trans-</a:t>
            </a:r>
            <a:r>
              <a:rPr lang="en-US" sz="2800" dirty="0" err="1" smtClean="0"/>
              <a:t>mit</a:t>
            </a:r>
            <a:endParaRPr lang="en-US" sz="2800" dirty="0"/>
          </a:p>
          <a:p>
            <a:pPr hangingPunct="0"/>
            <a:r>
              <a:rPr lang="en-US" sz="2800" dirty="0" smtClean="0"/>
              <a:t>Lit-</a:t>
            </a:r>
            <a:r>
              <a:rPr lang="en-US" sz="2800" dirty="0" err="1" smtClean="0"/>
              <a:t>tle</a:t>
            </a:r>
            <a:r>
              <a:rPr lang="en-US" sz="2800" dirty="0" smtClean="0"/>
              <a:t> </a:t>
            </a:r>
            <a:r>
              <a:rPr lang="en-US" sz="2800" dirty="0"/>
              <a:t>phones' chat-</a:t>
            </a:r>
            <a:r>
              <a:rPr lang="en-US" sz="2800" dirty="0" err="1"/>
              <a:t>ter</a:t>
            </a: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173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Autofit/>
          </a:bodyPr>
          <a:lstStyle/>
          <a:p>
            <a:r>
              <a:rPr lang="en-US" sz="3600" dirty="0" smtClean="0"/>
              <a:t>Sycophantic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1095983"/>
            <a:ext cx="8124096" cy="3688518"/>
          </a:xfrm>
        </p:spPr>
        <p:txBody>
          <a:bodyPr>
            <a:normAutofit/>
          </a:bodyPr>
          <a:lstStyle/>
          <a:p>
            <a:pPr hangingPunct="0"/>
            <a:r>
              <a:rPr lang="en-US" sz="3600" dirty="0"/>
              <a:t>De-le-gates in pain</a:t>
            </a:r>
          </a:p>
          <a:p>
            <a:pPr hangingPunct="0"/>
            <a:r>
              <a:rPr lang="en-US" sz="3600" dirty="0"/>
              <a:t>Now Frank Ma-de-</a:t>
            </a:r>
            <a:r>
              <a:rPr lang="en-US" sz="3600" dirty="0" err="1"/>
              <a:t>mann</a:t>
            </a:r>
            <a:r>
              <a:rPr lang="en-US" sz="3600" dirty="0"/>
              <a:t> is gone</a:t>
            </a:r>
          </a:p>
          <a:p>
            <a:pPr hangingPunct="0"/>
            <a:r>
              <a:rPr lang="en-US" sz="3600" dirty="0"/>
              <a:t>Save us, Pu-</a:t>
            </a:r>
            <a:r>
              <a:rPr lang="en-US" sz="3600" dirty="0" err="1"/>
              <a:t>neet</a:t>
            </a:r>
            <a:r>
              <a:rPr lang="en-US" sz="3600" dirty="0"/>
              <a:t> Jain!</a:t>
            </a:r>
          </a:p>
          <a:p>
            <a:pPr hangingPunct="0"/>
            <a:endParaRPr lang="en-US" sz="3600" i="1" dirty="0"/>
          </a:p>
          <a:p>
            <a:pPr hangingPunct="0"/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88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749" y="143302"/>
            <a:ext cx="8304400" cy="39919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Example 1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861060"/>
            <a:ext cx="8124096" cy="3923441"/>
          </a:xfrm>
        </p:spPr>
        <p:txBody>
          <a:bodyPr>
            <a:normAutofit/>
          </a:bodyPr>
          <a:lstStyle/>
          <a:p>
            <a:pPr hangingPunct="0"/>
            <a:r>
              <a:rPr lang="en-US" dirty="0" smtClean="0"/>
              <a:t>Na-</a:t>
            </a:r>
            <a:r>
              <a:rPr lang="en-US" dirty="0" err="1" smtClean="0"/>
              <a:t>tsu</a:t>
            </a:r>
            <a:r>
              <a:rPr lang="en-US" dirty="0" smtClean="0"/>
              <a:t>-</a:t>
            </a:r>
            <a:r>
              <a:rPr lang="en-US" dirty="0" err="1" smtClean="0"/>
              <a:t>ku-sa</a:t>
            </a:r>
            <a:r>
              <a:rPr lang="en-US" dirty="0" smtClean="0"/>
              <a:t> </a:t>
            </a:r>
            <a:r>
              <a:rPr lang="en-US" dirty="0" err="1" smtClean="0"/>
              <a:t>ya</a:t>
            </a:r>
            <a:r>
              <a:rPr lang="en-US" dirty="0" smtClean="0"/>
              <a:t>				(5)</a:t>
            </a:r>
            <a:endParaRPr lang="en-US" dirty="0"/>
          </a:p>
          <a:p>
            <a:pPr hangingPunct="0"/>
            <a:r>
              <a:rPr lang="en-US" dirty="0" err="1" smtClean="0"/>
              <a:t>Tsu</a:t>
            </a:r>
            <a:r>
              <a:rPr lang="en-US" dirty="0" smtClean="0"/>
              <a:t>-</a:t>
            </a:r>
            <a:r>
              <a:rPr lang="en-US" dirty="0" err="1" smtClean="0"/>
              <a:t>wa</a:t>
            </a:r>
            <a:r>
              <a:rPr lang="en-US" dirty="0" smtClean="0"/>
              <a:t>-</a:t>
            </a:r>
            <a:r>
              <a:rPr lang="en-US" dirty="0" err="1" smtClean="0"/>
              <a:t>mo</a:t>
            </a:r>
            <a:r>
              <a:rPr lang="en-US" dirty="0" smtClean="0"/>
              <a:t>-no do-</a:t>
            </a:r>
            <a:r>
              <a:rPr lang="en-US" dirty="0" err="1" smtClean="0"/>
              <a:t>mo</a:t>
            </a:r>
            <a:r>
              <a:rPr lang="en-US" dirty="0" smtClean="0"/>
              <a:t> </a:t>
            </a:r>
            <a:r>
              <a:rPr lang="en-US" dirty="0" err="1" smtClean="0"/>
              <a:t>ga</a:t>
            </a:r>
            <a:r>
              <a:rPr lang="en-US" dirty="0" smtClean="0"/>
              <a:t>	(7)</a:t>
            </a:r>
            <a:endParaRPr lang="en-US" dirty="0"/>
          </a:p>
          <a:p>
            <a:pPr hangingPunct="0"/>
            <a:r>
              <a:rPr lang="en-US" dirty="0" smtClean="0"/>
              <a:t>Yu-me </a:t>
            </a:r>
            <a:r>
              <a:rPr lang="en-US" dirty="0"/>
              <a:t>no </a:t>
            </a:r>
            <a:r>
              <a:rPr lang="en-US" dirty="0" smtClean="0"/>
              <a:t>a-to.				(5)</a:t>
            </a:r>
          </a:p>
          <a:p>
            <a:pPr hangingPunct="0"/>
            <a:endParaRPr lang="en-US" dirty="0"/>
          </a:p>
          <a:p>
            <a:pPr hangingPunct="0"/>
            <a:r>
              <a:rPr lang="en-US" dirty="0" smtClean="0"/>
              <a:t>(</a:t>
            </a:r>
            <a:r>
              <a:rPr lang="en-US" dirty="0"/>
              <a:t>by </a:t>
            </a:r>
            <a:r>
              <a:rPr lang="en-US" dirty="0" err="1"/>
              <a:t>Basyo</a:t>
            </a:r>
            <a:r>
              <a:rPr lang="en-US" dirty="0"/>
              <a:t> Matsuo)</a:t>
            </a:r>
          </a:p>
          <a:p>
            <a:pPr hangingPunct="0"/>
            <a:r>
              <a:rPr lang="en-US" dirty="0" smtClean="0"/>
              <a:t>Translation</a:t>
            </a:r>
            <a:r>
              <a:rPr lang="en-US" dirty="0"/>
              <a:t>:</a:t>
            </a:r>
            <a:r>
              <a:rPr lang="en-US" dirty="0" smtClean="0"/>
              <a:t> </a:t>
            </a:r>
            <a:r>
              <a:rPr lang="en-US" dirty="0"/>
              <a:t>summer weeds / soldiers’ / trace of dreams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37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749" y="143302"/>
            <a:ext cx="8304400" cy="39919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Example 2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861060"/>
            <a:ext cx="8124096" cy="3923441"/>
          </a:xfrm>
        </p:spPr>
        <p:txBody>
          <a:bodyPr>
            <a:normAutofit/>
          </a:bodyPr>
          <a:lstStyle/>
          <a:p>
            <a:pPr hangingPunct="0"/>
            <a:r>
              <a:rPr lang="en-US" dirty="0" smtClean="0"/>
              <a:t>Chi-</a:t>
            </a:r>
            <a:r>
              <a:rPr lang="en-US" dirty="0" err="1" smtClean="0"/>
              <a:t>ru</a:t>
            </a:r>
            <a:r>
              <a:rPr lang="en-US" dirty="0" smtClean="0"/>
              <a:t> </a:t>
            </a:r>
            <a:r>
              <a:rPr lang="en-US" dirty="0" err="1" smtClean="0"/>
              <a:t>sa-ku-ra</a:t>
            </a:r>
            <a:r>
              <a:rPr lang="en-US" dirty="0" smtClean="0"/>
              <a:t> 				(5)</a:t>
            </a:r>
          </a:p>
          <a:p>
            <a:pPr hangingPunct="0"/>
            <a:r>
              <a:rPr lang="en-US" dirty="0" smtClean="0"/>
              <a:t>No-</a:t>
            </a:r>
            <a:r>
              <a:rPr lang="en-US" dirty="0" err="1" smtClean="0"/>
              <a:t>ko</a:t>
            </a:r>
            <a:r>
              <a:rPr lang="en-US" dirty="0" smtClean="0"/>
              <a:t>-</a:t>
            </a:r>
            <a:r>
              <a:rPr lang="en-US" dirty="0" err="1" smtClean="0"/>
              <a:t>ru</a:t>
            </a:r>
            <a:r>
              <a:rPr lang="en-US" dirty="0" smtClean="0"/>
              <a:t> </a:t>
            </a:r>
            <a:r>
              <a:rPr lang="en-US" dirty="0" err="1" smtClean="0"/>
              <a:t>sa-ku-ra</a:t>
            </a:r>
            <a:r>
              <a:rPr lang="en-US" dirty="0" smtClean="0"/>
              <a:t> </a:t>
            </a:r>
            <a:r>
              <a:rPr lang="en-US" dirty="0" err="1" smtClean="0"/>
              <a:t>mo</a:t>
            </a:r>
            <a:r>
              <a:rPr lang="en-US" dirty="0" smtClean="0"/>
              <a:t>		(7)</a:t>
            </a:r>
          </a:p>
          <a:p>
            <a:pPr hangingPunct="0"/>
            <a:r>
              <a:rPr lang="en-US" dirty="0" smtClean="0"/>
              <a:t>Chi-</a:t>
            </a:r>
            <a:r>
              <a:rPr lang="en-US" dirty="0" err="1" smtClean="0"/>
              <a:t>ru</a:t>
            </a:r>
            <a:r>
              <a:rPr lang="en-US" dirty="0" smtClean="0"/>
              <a:t> </a:t>
            </a:r>
            <a:r>
              <a:rPr lang="en-US" dirty="0" err="1" smtClean="0"/>
              <a:t>sa-ku-ra</a:t>
            </a:r>
            <a:r>
              <a:rPr lang="en-US" dirty="0" smtClean="0"/>
              <a:t>.				(5)</a:t>
            </a:r>
          </a:p>
          <a:p>
            <a:pPr hangingPunct="0"/>
            <a:endParaRPr lang="en-US" dirty="0"/>
          </a:p>
          <a:p>
            <a:pPr hangingPunct="0"/>
            <a:r>
              <a:rPr lang="en-US" dirty="0" smtClean="0"/>
              <a:t>(</a:t>
            </a:r>
            <a:r>
              <a:rPr lang="en-US" dirty="0"/>
              <a:t>by Ryokan, a </a:t>
            </a:r>
            <a:r>
              <a:rPr lang="en-US" dirty="0" err="1"/>
              <a:t>buddhist</a:t>
            </a:r>
            <a:r>
              <a:rPr lang="en-US" dirty="0"/>
              <a:t> monk)</a:t>
            </a:r>
          </a:p>
          <a:p>
            <a:pPr hangingPunct="0"/>
            <a:r>
              <a:rPr lang="en-US" dirty="0" smtClean="0"/>
              <a:t>Translation: </a:t>
            </a:r>
            <a:r>
              <a:rPr lang="en-US" dirty="0"/>
              <a:t>cherry blossoms are falling. / cherry blossoms that still remain are also / cherry blossoms to fall.</a:t>
            </a:r>
          </a:p>
          <a:p>
            <a:pPr hangingPunct="0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79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Rel-17 haiku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728770"/>
            <a:ext cx="8124096" cy="4055731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Challenge</a:t>
            </a:r>
            <a:r>
              <a:rPr lang="en-US" dirty="0" smtClean="0"/>
              <a:t>: Define all Rel-17 study and work items (described and prospective) in a haiku</a:t>
            </a:r>
          </a:p>
          <a:p>
            <a:endParaRPr lang="en-US" dirty="0"/>
          </a:p>
          <a:p>
            <a:r>
              <a:rPr lang="en-US" dirty="0" smtClean="0"/>
              <a:t>Enthusiastic response; 60+ haiku received over last week</a:t>
            </a:r>
          </a:p>
          <a:p>
            <a:endParaRPr lang="en-US" dirty="0"/>
          </a:p>
          <a:p>
            <a:r>
              <a:rPr lang="en-US" dirty="0" smtClean="0"/>
              <a:t>Not all related to Rel-17</a:t>
            </a:r>
          </a:p>
          <a:p>
            <a:pPr lvl="1"/>
            <a:r>
              <a:rPr lang="en-US" sz="1200" dirty="0" smtClean="0"/>
              <a:t>Generic 3GPP</a:t>
            </a:r>
          </a:p>
          <a:p>
            <a:pPr lvl="1"/>
            <a:r>
              <a:rPr lang="en-US" sz="1200" dirty="0" smtClean="0"/>
              <a:t>5GS related </a:t>
            </a:r>
          </a:p>
          <a:p>
            <a:pPr lvl="1"/>
            <a:r>
              <a:rPr lang="en-US" sz="1200" dirty="0" smtClean="0"/>
              <a:t>Standards job related</a:t>
            </a:r>
          </a:p>
          <a:p>
            <a:pPr lvl="1"/>
            <a:r>
              <a:rPr lang="en-US" sz="1200" dirty="0"/>
              <a:t>Some in languages other than English </a:t>
            </a:r>
            <a:endParaRPr lang="en-US" sz="1200" dirty="0" smtClean="0"/>
          </a:p>
          <a:p>
            <a:pPr lvl="1"/>
            <a:r>
              <a:rPr lang="en-US" sz="1200" dirty="0" smtClean="0"/>
              <a:t>Etc.</a:t>
            </a:r>
          </a:p>
          <a:p>
            <a:pPr marL="180000" lvl="1" indent="0">
              <a:buNone/>
            </a:pPr>
            <a:endParaRPr lang="en-US" sz="1200" dirty="0" smtClean="0"/>
          </a:p>
          <a:p>
            <a:pPr marL="180000" lvl="1" indent="0">
              <a:buNone/>
            </a:pPr>
            <a:endParaRPr lang="en-US" sz="1200" dirty="0" smtClean="0"/>
          </a:p>
          <a:p>
            <a:endParaRPr lang="fr-FR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90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Social haiku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875489"/>
            <a:ext cx="8124096" cy="3909012"/>
          </a:xfrm>
        </p:spPr>
        <p:txBody>
          <a:bodyPr>
            <a:normAutofit/>
          </a:bodyPr>
          <a:lstStyle/>
          <a:p>
            <a:pPr hangingPunct="0"/>
            <a:r>
              <a:rPr lang="en-US" sz="2400" dirty="0"/>
              <a:t>Where is the so-</a:t>
            </a:r>
            <a:r>
              <a:rPr lang="en-US" sz="2400" dirty="0" err="1"/>
              <a:t>cial</a:t>
            </a:r>
            <a:r>
              <a:rPr lang="en-US" sz="2400" dirty="0"/>
              <a:t>?                                     (5)</a:t>
            </a:r>
          </a:p>
          <a:p>
            <a:pPr hangingPunct="0"/>
            <a:r>
              <a:rPr lang="en-US" sz="2400" dirty="0"/>
              <a:t>L-C-S al-rea-</a:t>
            </a:r>
            <a:r>
              <a:rPr lang="en-US" sz="2400" dirty="0" err="1"/>
              <a:t>dy</a:t>
            </a:r>
            <a:r>
              <a:rPr lang="en-US" sz="2400" dirty="0"/>
              <a:t> knows                                   (7)</a:t>
            </a:r>
          </a:p>
          <a:p>
            <a:pPr hangingPunct="0"/>
            <a:r>
              <a:rPr lang="en-US" sz="2400" dirty="0"/>
              <a:t>Sapporo Japan                                                (5)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13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Optimistic (and simplistic)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894945"/>
            <a:ext cx="8124096" cy="3889556"/>
          </a:xfrm>
        </p:spPr>
        <p:txBody>
          <a:bodyPr>
            <a:normAutofit/>
          </a:bodyPr>
          <a:lstStyle/>
          <a:p>
            <a:pPr algn="just" hangingPunct="0"/>
            <a:r>
              <a:rPr lang="en-US" sz="3600" dirty="0"/>
              <a:t>New WID to </a:t>
            </a:r>
            <a:r>
              <a:rPr lang="en-US" sz="3600" dirty="0" smtClean="0"/>
              <a:t>a-</a:t>
            </a:r>
            <a:r>
              <a:rPr lang="en-US" sz="3600" dirty="0" err="1" smtClean="0"/>
              <a:t>gree</a:t>
            </a:r>
            <a:r>
              <a:rPr lang="en-US" sz="3600" dirty="0"/>
              <a:t>?</a:t>
            </a:r>
          </a:p>
          <a:p>
            <a:pPr algn="just" hangingPunct="0"/>
            <a:r>
              <a:rPr lang="en-US" sz="3600" dirty="0"/>
              <a:t>Sa-</a:t>
            </a:r>
            <a:r>
              <a:rPr lang="en-US" sz="3600" dirty="0" err="1"/>
              <a:t>tel</a:t>
            </a:r>
            <a:r>
              <a:rPr lang="en-US" sz="3600" dirty="0"/>
              <a:t>-lite in-</a:t>
            </a:r>
            <a:r>
              <a:rPr lang="en-US" sz="3600" dirty="0" err="1"/>
              <a:t>teg</a:t>
            </a:r>
            <a:r>
              <a:rPr lang="en-US" sz="3600" dirty="0"/>
              <a:t>-</a:t>
            </a:r>
            <a:r>
              <a:rPr lang="en-US" sz="3600" dirty="0" err="1"/>
              <a:t>ra-tion</a:t>
            </a:r>
            <a:r>
              <a:rPr lang="en-US" sz="3600" dirty="0"/>
              <a:t>,</a:t>
            </a:r>
          </a:p>
          <a:p>
            <a:pPr algn="just" hangingPunct="0"/>
            <a:r>
              <a:rPr lang="en-US" sz="3600" dirty="0"/>
              <a:t>S-A-2 hap-</a:t>
            </a:r>
            <a:r>
              <a:rPr lang="en-US" sz="3600" dirty="0" err="1"/>
              <a:t>py</a:t>
            </a:r>
            <a:r>
              <a:rPr lang="en-US" sz="3600" dirty="0"/>
              <a:t>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03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61447"/>
            <a:ext cx="8304400" cy="362906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Doubtful (but hopeful)</a:t>
            </a:r>
            <a:endParaRPr lang="en-US" sz="2400" i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866274"/>
            <a:ext cx="8124096" cy="3918227"/>
          </a:xfrm>
        </p:spPr>
        <p:txBody>
          <a:bodyPr>
            <a:normAutofit/>
          </a:bodyPr>
          <a:lstStyle/>
          <a:p>
            <a:pPr marL="0" indent="0" algn="ctr" hangingPunct="0">
              <a:buNone/>
            </a:pPr>
            <a:r>
              <a:rPr lang="en-GB" sz="5400" dirty="0"/>
              <a:t>I hope it will fly</a:t>
            </a:r>
            <a:endParaRPr lang="en-US" sz="5400" dirty="0"/>
          </a:p>
          <a:p>
            <a:pPr marL="0" indent="0" algn="ctr" hangingPunct="0">
              <a:buNone/>
            </a:pPr>
            <a:r>
              <a:rPr lang="en-GB" sz="5400" dirty="0"/>
              <a:t>To use RAN so far </a:t>
            </a:r>
            <a:r>
              <a:rPr lang="en-GB" sz="5400" dirty="0" smtClean="0"/>
              <a:t>a-way</a:t>
            </a:r>
            <a:endParaRPr lang="en-US" sz="5400" dirty="0"/>
          </a:p>
          <a:p>
            <a:pPr marL="0" indent="0" algn="ctr" hangingPunct="0">
              <a:buNone/>
            </a:pPr>
            <a:r>
              <a:rPr lang="en-GB" sz="5400" dirty="0"/>
              <a:t>Let us have a try</a:t>
            </a:r>
            <a:endParaRPr lang="en-US" sz="5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12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6000" y="143302"/>
            <a:ext cx="8304400" cy="39919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Minimalistic (and blunt)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04749" y="933855"/>
            <a:ext cx="8124096" cy="3850646"/>
          </a:xfrm>
        </p:spPr>
        <p:txBody>
          <a:bodyPr>
            <a:normAutofit/>
          </a:bodyPr>
          <a:lstStyle/>
          <a:p>
            <a:pPr marL="0" indent="0" algn="ctr" hangingPunct="0">
              <a:buNone/>
            </a:pPr>
            <a:r>
              <a:rPr lang="en-GB" sz="4400" dirty="0"/>
              <a:t>I-C-Y-M-I</a:t>
            </a:r>
            <a:endParaRPr lang="en-US" sz="4400" dirty="0"/>
          </a:p>
          <a:p>
            <a:pPr marL="0" indent="0" algn="ctr" hangingPunct="0">
              <a:buNone/>
            </a:pPr>
            <a:r>
              <a:rPr lang="en-GB" sz="4400" dirty="0"/>
              <a:t>5-G SAT is still F-F-S</a:t>
            </a:r>
            <a:endParaRPr lang="en-US" sz="4400" dirty="0"/>
          </a:p>
          <a:p>
            <a:pPr marL="0" indent="0" algn="ctr" hangingPunct="0">
              <a:buNone/>
            </a:pPr>
            <a:r>
              <a:rPr lang="en-GB" sz="4400" dirty="0"/>
              <a:t>A-F-A-I-K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065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in Master">
  <a:themeElements>
    <a:clrScheme name="Intel New Scheme">
      <a:dk1>
        <a:sysClr val="windowText" lastClr="000000"/>
      </a:dk1>
      <a:lt1>
        <a:sysClr val="window" lastClr="FFFFFF"/>
      </a:lt1>
      <a:dk2>
        <a:srgbClr val="004280"/>
      </a:dk2>
      <a:lt2>
        <a:srgbClr val="B1BABF"/>
      </a:lt2>
      <a:accent1>
        <a:srgbClr val="0071C5"/>
      </a:accent1>
      <a:accent2>
        <a:srgbClr val="00AEEF"/>
      </a:accent2>
      <a:accent3>
        <a:srgbClr val="8DC8E8"/>
      </a:accent3>
      <a:accent4>
        <a:srgbClr val="FFDA00"/>
      </a:accent4>
      <a:accent5>
        <a:srgbClr val="FDB813"/>
      </a:accent5>
      <a:accent6>
        <a:srgbClr val="A6CE39"/>
      </a:accent6>
      <a:hlink>
        <a:srgbClr val="939598"/>
      </a:hlink>
      <a:folHlink>
        <a:srgbClr val="ED1C24"/>
      </a:folHlink>
    </a:clrScheme>
    <a:fontScheme name="Inte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sz="160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600" dirty="0" err="1" smtClean="0">
            <a:solidFill>
              <a:schemeClr val="tx2"/>
            </a:solidFill>
            <a:cs typeface="Neo Sans Inte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WS_Presentation Template_16x9_July2013Final.potx [Read-Only]" id="{DC98E056-2763-440E-87D6-AE448131F70C}" vid="{1F2475D1-F637-4892-BA15-E3BEF39ACB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E3F38E9DECAB4882DC7F126F2CAA4E" ma:contentTypeVersion="2" ma:contentTypeDescription="Create a new document." ma:contentTypeScope="" ma:versionID="36315ec9cda2a637b1b482914db8a442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66747cce9db5c1119106dccb63f5a1c5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7B01D30-1310-4852-B2E0-C7354561961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2B82B69-49CE-42F4-B784-AC9A63A655CA}">
  <ds:schemaRefs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9F092C8-2901-427E-96B6-018593F3F09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25297</TotalTime>
  <Words>417</Words>
  <Application>Microsoft Office PowerPoint</Application>
  <PresentationFormat>On-screen Show (16:9)</PresentationFormat>
  <Paragraphs>163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7" baseType="lpstr">
      <vt:lpstr>Arial</vt:lpstr>
      <vt:lpstr>Book Antiqua</vt:lpstr>
      <vt:lpstr>Calibri</vt:lpstr>
      <vt:lpstr>Intel Clear</vt:lpstr>
      <vt:lpstr>Neo Sans Intel</vt:lpstr>
      <vt:lpstr>Symbol</vt:lpstr>
      <vt:lpstr>Verdana</vt:lpstr>
      <vt:lpstr>Wingdings</vt:lpstr>
      <vt:lpstr>Main Master</vt:lpstr>
      <vt:lpstr>PowerPoint Presentation</vt:lpstr>
      <vt:lpstr>What is haiku?</vt:lpstr>
      <vt:lpstr>Example 1</vt:lpstr>
      <vt:lpstr>Example 2</vt:lpstr>
      <vt:lpstr>Rel-17 haiku</vt:lpstr>
      <vt:lpstr>Social haiku</vt:lpstr>
      <vt:lpstr>Optimistic (and simplistic)</vt:lpstr>
      <vt:lpstr>Doubtful (but hopeful)</vt:lpstr>
      <vt:lpstr>Minimalistic (and blunt)</vt:lpstr>
      <vt:lpstr>Existentialist 1</vt:lpstr>
      <vt:lpstr>Existentialist 2</vt:lpstr>
      <vt:lpstr>Cute</vt:lpstr>
      <vt:lpstr>Hot!</vt:lpstr>
      <vt:lpstr>Alcoholic</vt:lpstr>
      <vt:lpstr>Confused</vt:lpstr>
      <vt:lpstr>5G enthusiastic</vt:lpstr>
      <vt:lpstr>5G skeptic</vt:lpstr>
      <vt:lpstr>Meta-haiku</vt:lpstr>
      <vt:lpstr>Polygamous</vt:lpstr>
      <vt:lpstr>007-ish</vt:lpstr>
      <vt:lpstr>Incontinent</vt:lpstr>
      <vt:lpstr>King-ly</vt:lpstr>
      <vt:lpstr>Contemporary Japanese</vt:lpstr>
      <vt:lpstr>Elegant (and ominous)</vt:lpstr>
      <vt:lpstr>Hesitant</vt:lpstr>
      <vt:lpstr>Transcendent</vt:lpstr>
      <vt:lpstr>Spatial</vt:lpstr>
      <vt:lpstr>Sycophantic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 #1, Radio Network Operation</dc:title>
  <dc:creator>kenneth.stewart@intel.com</dc:creator>
  <cp:keywords>CTPClassification=CTP_IC:VisualMarkings=, CTPClassification=CTP_IC</cp:keywords>
  <cp:lastModifiedBy>intel user v4</cp:lastModifiedBy>
  <cp:revision>3737</cp:revision>
  <dcterms:created xsi:type="dcterms:W3CDTF">2013-10-01T23:39:11Z</dcterms:created>
  <dcterms:modified xsi:type="dcterms:W3CDTF">2019-06-28T02:28:52Z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0x01010057E3F38E9DECAB4882DC7F126F2CAA4E</vt:lpwstr>
  </property>
  <property fmtid="{D5CDD505-2E9C-101B-9397-08002B2CF9AE}" pid="3" name="TitusGUID">
    <vt:lpwstr>84033cd9-4f40-4fbc-8c11-5b71513f955d</vt:lpwstr>
  </property>
  <property fmtid="{D5CDD505-2E9C-101B-9397-08002B2CF9AE}" pid="4" name="CTP_BU">
    <vt:lpwstr/>
  </property>
  <property fmtid="{D5CDD505-2E9C-101B-9397-08002B2CF9AE}" pid="5" name="CTP_TimeStamp">
    <vt:lpwstr>2019-06-28 02:28:47Z</vt:lpwstr>
  </property>
  <property fmtid="{D5CDD505-2E9C-101B-9397-08002B2CF9AE}" pid="6" name="CTPClassification">
    <vt:lpwstr>CTP_IC</vt:lpwstr>
  </property>
</Properties>
</file>